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22" r:id="rId1"/>
  </p:sldMasterIdLst>
  <p:notesMasterIdLst>
    <p:notesMasterId r:id="rId16"/>
  </p:notesMasterIdLst>
  <p:sldIdLst>
    <p:sldId id="256" r:id="rId2"/>
    <p:sldId id="258" r:id="rId3"/>
    <p:sldId id="257" r:id="rId4"/>
    <p:sldId id="259" r:id="rId5"/>
    <p:sldId id="260" r:id="rId6"/>
    <p:sldId id="261" r:id="rId7"/>
    <p:sldId id="262" r:id="rId8"/>
    <p:sldId id="266" r:id="rId9"/>
    <p:sldId id="268" r:id="rId10"/>
    <p:sldId id="275" r:id="rId11"/>
    <p:sldId id="264" r:id="rId12"/>
    <p:sldId id="274" r:id="rId13"/>
    <p:sldId id="273"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24" autoAdjust="0"/>
    <p:restoredTop sz="74766" autoAdjust="0"/>
  </p:normalViewPr>
  <p:slideViewPr>
    <p:cSldViewPr snapToGrid="0">
      <p:cViewPr>
        <p:scale>
          <a:sx n="64" d="100"/>
          <a:sy n="64" d="100"/>
        </p:scale>
        <p:origin x="92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mberly Hall" userId="7323d439397bce8a" providerId="LiveId" clId="{3A43C34B-0095-4EA4-9E8D-E04D61F64F65}"/>
    <pc:docChg chg="undo custSel addSld modSld sldOrd">
      <pc:chgData name="Kimberly Hall" userId="7323d439397bce8a" providerId="LiveId" clId="{3A43C34B-0095-4EA4-9E8D-E04D61F64F65}" dt="2025-08-06T01:11:50.244" v="834" actId="1076"/>
      <pc:docMkLst>
        <pc:docMk/>
      </pc:docMkLst>
      <pc:sldChg chg="delSp modSp mod delAnim">
        <pc:chgData name="Kimberly Hall" userId="7323d439397bce8a" providerId="LiveId" clId="{3A43C34B-0095-4EA4-9E8D-E04D61F64F65}" dt="2025-08-06T01:00:08.149" v="819" actId="1076"/>
        <pc:sldMkLst>
          <pc:docMk/>
          <pc:sldMk cId="997574608" sldId="256"/>
        </pc:sldMkLst>
        <pc:spChg chg="mod">
          <ac:chgData name="Kimberly Hall" userId="7323d439397bce8a" providerId="LiveId" clId="{3A43C34B-0095-4EA4-9E8D-E04D61F64F65}" dt="2025-08-01T05:02:47.835" v="36" actId="20577"/>
          <ac:spMkLst>
            <pc:docMk/>
            <pc:sldMk cId="997574608" sldId="256"/>
            <ac:spMk id="2" creationId="{00000000-0000-0000-0000-000000000000}"/>
          </ac:spMkLst>
        </pc:spChg>
        <pc:picChg chg="mod">
          <ac:chgData name="Kimberly Hall" userId="7323d439397bce8a" providerId="LiveId" clId="{3A43C34B-0095-4EA4-9E8D-E04D61F64F65}" dt="2025-08-06T01:00:08.149" v="819" actId="1076"/>
          <ac:picMkLst>
            <pc:docMk/>
            <pc:sldMk cId="997574608" sldId="256"/>
            <ac:picMk id="4" creationId="{B223F9C5-CBD6-DEBB-B8F7-A0A309EBA2CC}"/>
          </ac:picMkLst>
        </pc:picChg>
      </pc:sldChg>
      <pc:sldChg chg="delSp modSp mod delAnim">
        <pc:chgData name="Kimberly Hall" userId="7323d439397bce8a" providerId="LiveId" clId="{3A43C34B-0095-4EA4-9E8D-E04D61F64F65}" dt="2025-08-06T01:02:00.360" v="821" actId="1076"/>
        <pc:sldMkLst>
          <pc:docMk/>
          <pc:sldMk cId="664141093" sldId="257"/>
        </pc:sldMkLst>
        <pc:spChg chg="mod">
          <ac:chgData name="Kimberly Hall" userId="7323d439397bce8a" providerId="LiveId" clId="{3A43C34B-0095-4EA4-9E8D-E04D61F64F65}" dt="2025-08-06T00:41:52.281" v="178" actId="20577"/>
          <ac:spMkLst>
            <pc:docMk/>
            <pc:sldMk cId="664141093" sldId="257"/>
            <ac:spMk id="3" creationId="{00000000-0000-0000-0000-000000000000}"/>
          </ac:spMkLst>
        </pc:spChg>
        <pc:picChg chg="mod">
          <ac:chgData name="Kimberly Hall" userId="7323d439397bce8a" providerId="LiveId" clId="{3A43C34B-0095-4EA4-9E8D-E04D61F64F65}" dt="2025-08-06T01:02:00.360" v="821" actId="1076"/>
          <ac:picMkLst>
            <pc:docMk/>
            <pc:sldMk cId="664141093" sldId="257"/>
            <ac:picMk id="4" creationId="{5C1FC9D0-A216-1405-BF7B-EF48FD9CAE27}"/>
          </ac:picMkLst>
        </pc:picChg>
      </pc:sldChg>
      <pc:sldChg chg="delSp modSp mod delAnim modNotesTx">
        <pc:chgData name="Kimberly Hall" userId="7323d439397bce8a" providerId="LiveId" clId="{3A43C34B-0095-4EA4-9E8D-E04D61F64F65}" dt="2025-08-06T01:01:10.114" v="820" actId="1076"/>
        <pc:sldMkLst>
          <pc:docMk/>
          <pc:sldMk cId="3749898106" sldId="258"/>
        </pc:sldMkLst>
        <pc:spChg chg="mod">
          <ac:chgData name="Kimberly Hall" userId="7323d439397bce8a" providerId="LiveId" clId="{3A43C34B-0095-4EA4-9E8D-E04D61F64F65}" dt="2025-08-06T00:43:31.788" v="223" actId="20577"/>
          <ac:spMkLst>
            <pc:docMk/>
            <pc:sldMk cId="3749898106" sldId="258"/>
            <ac:spMk id="3" creationId="{00000000-0000-0000-0000-000000000000}"/>
          </ac:spMkLst>
        </pc:spChg>
        <pc:picChg chg="mod">
          <ac:chgData name="Kimberly Hall" userId="7323d439397bce8a" providerId="LiveId" clId="{3A43C34B-0095-4EA4-9E8D-E04D61F64F65}" dt="2025-08-06T01:01:10.114" v="820" actId="1076"/>
          <ac:picMkLst>
            <pc:docMk/>
            <pc:sldMk cId="3749898106" sldId="258"/>
            <ac:picMk id="4" creationId="{16CD1BF1-E09C-7B4C-BAB2-2E5D0DDAD3A4}"/>
          </ac:picMkLst>
        </pc:picChg>
      </pc:sldChg>
      <pc:sldChg chg="delSp modSp mod delAnim">
        <pc:chgData name="Kimberly Hall" userId="7323d439397bce8a" providerId="LiveId" clId="{3A43C34B-0095-4EA4-9E8D-E04D61F64F65}" dt="2025-08-06T01:02:28.447" v="822" actId="1076"/>
        <pc:sldMkLst>
          <pc:docMk/>
          <pc:sldMk cId="2673607169" sldId="259"/>
        </pc:sldMkLst>
        <pc:spChg chg="mod">
          <ac:chgData name="Kimberly Hall" userId="7323d439397bce8a" providerId="LiveId" clId="{3A43C34B-0095-4EA4-9E8D-E04D61F64F65}" dt="2025-08-06T00:45:01.832" v="419" actId="20577"/>
          <ac:spMkLst>
            <pc:docMk/>
            <pc:sldMk cId="2673607169" sldId="259"/>
            <ac:spMk id="3" creationId="{00000000-0000-0000-0000-000000000000}"/>
          </ac:spMkLst>
        </pc:spChg>
        <pc:picChg chg="mod">
          <ac:chgData name="Kimberly Hall" userId="7323d439397bce8a" providerId="LiveId" clId="{3A43C34B-0095-4EA4-9E8D-E04D61F64F65}" dt="2025-08-06T01:02:28.447" v="822" actId="1076"/>
          <ac:picMkLst>
            <pc:docMk/>
            <pc:sldMk cId="2673607169" sldId="259"/>
            <ac:picMk id="4" creationId="{4F9191F2-1B40-5545-2214-93782221B56C}"/>
          </ac:picMkLst>
        </pc:picChg>
      </pc:sldChg>
      <pc:sldChg chg="delSp modSp mod delAnim modNotesTx">
        <pc:chgData name="Kimberly Hall" userId="7323d439397bce8a" providerId="LiveId" clId="{3A43C34B-0095-4EA4-9E8D-E04D61F64F65}" dt="2025-08-06T01:03:14.389" v="823" actId="1076"/>
        <pc:sldMkLst>
          <pc:docMk/>
          <pc:sldMk cId="3765528814" sldId="260"/>
        </pc:sldMkLst>
        <pc:spChg chg="mod">
          <ac:chgData name="Kimberly Hall" userId="7323d439397bce8a" providerId="LiveId" clId="{3A43C34B-0095-4EA4-9E8D-E04D61F64F65}" dt="2025-08-06T00:47:29.911" v="509" actId="20577"/>
          <ac:spMkLst>
            <pc:docMk/>
            <pc:sldMk cId="3765528814" sldId="260"/>
            <ac:spMk id="3" creationId="{00000000-0000-0000-0000-000000000000}"/>
          </ac:spMkLst>
        </pc:spChg>
        <pc:picChg chg="mod">
          <ac:chgData name="Kimberly Hall" userId="7323d439397bce8a" providerId="LiveId" clId="{3A43C34B-0095-4EA4-9E8D-E04D61F64F65}" dt="2025-08-06T01:03:14.389" v="823" actId="1076"/>
          <ac:picMkLst>
            <pc:docMk/>
            <pc:sldMk cId="3765528814" sldId="260"/>
            <ac:picMk id="4" creationId="{7B8D3FD9-C200-2C2F-C1ED-A1FEB7A9AA58}"/>
          </ac:picMkLst>
        </pc:picChg>
      </pc:sldChg>
      <pc:sldChg chg="delSp modSp mod delAnim">
        <pc:chgData name="Kimberly Hall" userId="7323d439397bce8a" providerId="LiveId" clId="{3A43C34B-0095-4EA4-9E8D-E04D61F64F65}" dt="2025-08-06T01:04:29.162" v="824" actId="1076"/>
        <pc:sldMkLst>
          <pc:docMk/>
          <pc:sldMk cId="3334180890" sldId="261"/>
        </pc:sldMkLst>
        <pc:spChg chg="mod">
          <ac:chgData name="Kimberly Hall" userId="7323d439397bce8a" providerId="LiveId" clId="{3A43C34B-0095-4EA4-9E8D-E04D61F64F65}" dt="2025-08-06T00:50:17.133" v="604" actId="20577"/>
          <ac:spMkLst>
            <pc:docMk/>
            <pc:sldMk cId="3334180890" sldId="261"/>
            <ac:spMk id="3" creationId="{00000000-0000-0000-0000-000000000000}"/>
          </ac:spMkLst>
        </pc:spChg>
        <pc:picChg chg="mod">
          <ac:chgData name="Kimberly Hall" userId="7323d439397bce8a" providerId="LiveId" clId="{3A43C34B-0095-4EA4-9E8D-E04D61F64F65}" dt="2025-08-06T01:04:29.162" v="824" actId="1076"/>
          <ac:picMkLst>
            <pc:docMk/>
            <pc:sldMk cId="3334180890" sldId="261"/>
            <ac:picMk id="4" creationId="{B71C5604-8C3F-CFEE-F6AB-FF2D3F5D8433}"/>
          </ac:picMkLst>
        </pc:picChg>
      </pc:sldChg>
      <pc:sldChg chg="delSp modSp mod delAnim">
        <pc:chgData name="Kimberly Hall" userId="7323d439397bce8a" providerId="LiveId" clId="{3A43C34B-0095-4EA4-9E8D-E04D61F64F65}" dt="2025-08-06T01:05:33.178" v="825" actId="1076"/>
        <pc:sldMkLst>
          <pc:docMk/>
          <pc:sldMk cId="1856752837" sldId="262"/>
        </pc:sldMkLst>
        <pc:spChg chg="mod">
          <ac:chgData name="Kimberly Hall" userId="7323d439397bce8a" providerId="LiveId" clId="{3A43C34B-0095-4EA4-9E8D-E04D61F64F65}" dt="2025-08-06T00:51:18.553" v="640" actId="20577"/>
          <ac:spMkLst>
            <pc:docMk/>
            <pc:sldMk cId="1856752837" sldId="262"/>
            <ac:spMk id="3" creationId="{00000000-0000-0000-0000-000000000000}"/>
          </ac:spMkLst>
        </pc:spChg>
        <pc:picChg chg="mod">
          <ac:chgData name="Kimberly Hall" userId="7323d439397bce8a" providerId="LiveId" clId="{3A43C34B-0095-4EA4-9E8D-E04D61F64F65}" dt="2025-08-06T01:05:33.178" v="825" actId="1076"/>
          <ac:picMkLst>
            <pc:docMk/>
            <pc:sldMk cId="1856752837" sldId="262"/>
            <ac:picMk id="4" creationId="{73DA8A41-ECB6-E098-91DE-EAD8FECEF51D}"/>
          </ac:picMkLst>
        </pc:picChg>
      </pc:sldChg>
      <pc:sldChg chg="addSp delSp modSp mod delAnim modNotesTx">
        <pc:chgData name="Kimberly Hall" userId="7323d439397bce8a" providerId="LiveId" clId="{3A43C34B-0095-4EA4-9E8D-E04D61F64F65}" dt="2025-08-06T01:10:28.140" v="833" actId="1076"/>
        <pc:sldMkLst>
          <pc:docMk/>
          <pc:sldMk cId="2995454297" sldId="264"/>
        </pc:sldMkLst>
        <pc:spChg chg="mod">
          <ac:chgData name="Kimberly Hall" userId="7323d439397bce8a" providerId="LiveId" clId="{3A43C34B-0095-4EA4-9E8D-E04D61F64F65}" dt="2025-08-06T00:56:29.876" v="749" actId="1076"/>
          <ac:spMkLst>
            <pc:docMk/>
            <pc:sldMk cId="2995454297" sldId="264"/>
            <ac:spMk id="2" creationId="{00000000-0000-0000-0000-000000000000}"/>
          </ac:spMkLst>
        </pc:spChg>
        <pc:spChg chg="del mod">
          <ac:chgData name="Kimberly Hall" userId="7323d439397bce8a" providerId="LiveId" clId="{3A43C34B-0095-4EA4-9E8D-E04D61F64F65}" dt="2025-08-06T00:54:39.865" v="706" actId="478"/>
          <ac:spMkLst>
            <pc:docMk/>
            <pc:sldMk cId="2995454297" sldId="264"/>
            <ac:spMk id="3" creationId="{00000000-0000-0000-0000-000000000000}"/>
          </ac:spMkLst>
        </pc:spChg>
        <pc:spChg chg="add del mod">
          <ac:chgData name="Kimberly Hall" userId="7323d439397bce8a" providerId="LiveId" clId="{3A43C34B-0095-4EA4-9E8D-E04D61F64F65}" dt="2025-08-06T00:54:58.857" v="708" actId="478"/>
          <ac:spMkLst>
            <pc:docMk/>
            <pc:sldMk cId="2995454297" sldId="264"/>
            <ac:spMk id="6" creationId="{56F190CC-6531-4E2A-C8FA-3050C9EDF864}"/>
          </ac:spMkLst>
        </pc:spChg>
        <pc:picChg chg="del">
          <ac:chgData name="Kimberly Hall" userId="7323d439397bce8a" providerId="LiveId" clId="{3A43C34B-0095-4EA4-9E8D-E04D61F64F65}" dt="2025-08-06T00:54:36.124" v="704" actId="478"/>
          <ac:picMkLst>
            <pc:docMk/>
            <pc:sldMk cId="2995454297" sldId="264"/>
            <ac:picMk id="5" creationId="{EC476EBD-FAEA-A0F5-913D-BC4C5DC32ADD}"/>
          </ac:picMkLst>
        </pc:picChg>
        <pc:picChg chg="add del mod">
          <ac:chgData name="Kimberly Hall" userId="7323d439397bce8a" providerId="LiveId" clId="{3A43C34B-0095-4EA4-9E8D-E04D61F64F65}" dt="2025-08-06T00:56:01.637" v="733" actId="478"/>
          <ac:picMkLst>
            <pc:docMk/>
            <pc:sldMk cId="2995454297" sldId="264"/>
            <ac:picMk id="7" creationId="{8CFAE790-26CD-077F-B32A-602423D54BEC}"/>
          </ac:picMkLst>
        </pc:picChg>
        <pc:picChg chg="add mod">
          <ac:chgData name="Kimberly Hall" userId="7323d439397bce8a" providerId="LiveId" clId="{3A43C34B-0095-4EA4-9E8D-E04D61F64F65}" dt="2025-08-06T00:56:44.719" v="753" actId="1076"/>
          <ac:picMkLst>
            <pc:docMk/>
            <pc:sldMk cId="2995454297" sldId="264"/>
            <ac:picMk id="8" creationId="{D98C47DA-1653-3C23-2840-E000B917711A}"/>
          </ac:picMkLst>
        </pc:picChg>
        <pc:picChg chg="mod">
          <ac:chgData name="Kimberly Hall" userId="7323d439397bce8a" providerId="LiveId" clId="{3A43C34B-0095-4EA4-9E8D-E04D61F64F65}" dt="2025-08-06T01:10:28.140" v="833" actId="1076"/>
          <ac:picMkLst>
            <pc:docMk/>
            <pc:sldMk cId="2995454297" sldId="264"/>
            <ac:picMk id="9" creationId="{E83BC6DB-E457-FF67-6788-6E19FC2ABA1D}"/>
          </ac:picMkLst>
        </pc:picChg>
      </pc:sldChg>
      <pc:sldChg chg="delSp modSp mod ord delAnim modNotesTx">
        <pc:chgData name="Kimberly Hall" userId="7323d439397bce8a" providerId="LiveId" clId="{3A43C34B-0095-4EA4-9E8D-E04D61F64F65}" dt="2025-08-06T01:07:32.831" v="829" actId="1076"/>
        <pc:sldMkLst>
          <pc:docMk/>
          <pc:sldMk cId="2842274132" sldId="266"/>
        </pc:sldMkLst>
        <pc:spChg chg="mod">
          <ac:chgData name="Kimberly Hall" userId="7323d439397bce8a" providerId="LiveId" clId="{3A43C34B-0095-4EA4-9E8D-E04D61F64F65}" dt="2025-08-06T01:05:49.745" v="828" actId="20577"/>
          <ac:spMkLst>
            <pc:docMk/>
            <pc:sldMk cId="2842274132" sldId="266"/>
            <ac:spMk id="3" creationId="{00000000-0000-0000-0000-000000000000}"/>
          </ac:spMkLst>
        </pc:spChg>
        <pc:picChg chg="mod">
          <ac:chgData name="Kimberly Hall" userId="7323d439397bce8a" providerId="LiveId" clId="{3A43C34B-0095-4EA4-9E8D-E04D61F64F65}" dt="2025-08-06T01:07:32.831" v="829" actId="1076"/>
          <ac:picMkLst>
            <pc:docMk/>
            <pc:sldMk cId="2842274132" sldId="266"/>
            <ac:picMk id="4" creationId="{25DC7302-40B7-F061-1EE7-EBCB14DE8968}"/>
          </ac:picMkLst>
        </pc:picChg>
      </pc:sldChg>
      <pc:sldChg chg="modSp mod">
        <pc:chgData name="Kimberly Hall" userId="7323d439397bce8a" providerId="LiveId" clId="{3A43C34B-0095-4EA4-9E8D-E04D61F64F65}" dt="2025-08-06T00:59:23.484" v="818"/>
        <pc:sldMkLst>
          <pc:docMk/>
          <pc:sldMk cId="2338695821" sldId="267"/>
        </pc:sldMkLst>
        <pc:spChg chg="mod">
          <ac:chgData name="Kimberly Hall" userId="7323d439397bce8a" providerId="LiveId" clId="{3A43C34B-0095-4EA4-9E8D-E04D61F64F65}" dt="2025-08-06T00:59:23.484" v="818"/>
          <ac:spMkLst>
            <pc:docMk/>
            <pc:sldMk cId="2338695821" sldId="267"/>
            <ac:spMk id="3" creationId="{00000000-0000-0000-0000-000000000000}"/>
          </ac:spMkLst>
        </pc:spChg>
      </pc:sldChg>
      <pc:sldChg chg="addSp delSp modSp mod delAnim modNotesTx">
        <pc:chgData name="Kimberly Hall" userId="7323d439397bce8a" providerId="LiveId" clId="{3A43C34B-0095-4EA4-9E8D-E04D61F64F65}" dt="2025-08-06T01:08:19.439" v="831" actId="1076"/>
        <pc:sldMkLst>
          <pc:docMk/>
          <pc:sldMk cId="310039003" sldId="268"/>
        </pc:sldMkLst>
        <pc:spChg chg="mod">
          <ac:chgData name="Kimberly Hall" userId="7323d439397bce8a" providerId="LiveId" clId="{3A43C34B-0095-4EA4-9E8D-E04D61F64F65}" dt="2025-08-06T00:52:04.155" v="664" actId="1076"/>
          <ac:spMkLst>
            <pc:docMk/>
            <pc:sldMk cId="310039003" sldId="268"/>
            <ac:spMk id="2" creationId="{4D47F07E-E993-8AD3-02DB-4CB120896CBA}"/>
          </ac:spMkLst>
        </pc:spChg>
        <pc:spChg chg="mod">
          <ac:chgData name="Kimberly Hall" userId="7323d439397bce8a" providerId="LiveId" clId="{3A43C34B-0095-4EA4-9E8D-E04D61F64F65}" dt="2025-08-06T01:08:19.439" v="831" actId="1076"/>
          <ac:spMkLst>
            <pc:docMk/>
            <pc:sldMk cId="310039003" sldId="268"/>
            <ac:spMk id="3" creationId="{F47FCB9F-7151-4858-1D86-49BA62831C24}"/>
          </ac:spMkLst>
        </pc:spChg>
        <pc:picChg chg="add mod">
          <ac:chgData name="Kimberly Hall" userId="7323d439397bce8a" providerId="LiveId" clId="{3A43C34B-0095-4EA4-9E8D-E04D61F64F65}" dt="2025-08-06T00:52:15.536" v="668" actId="1076"/>
          <ac:picMkLst>
            <pc:docMk/>
            <pc:sldMk cId="310039003" sldId="268"/>
            <ac:picMk id="4" creationId="{A2B69796-5ED7-DE8F-8A2E-48D936DE2CF1}"/>
          </ac:picMkLst>
        </pc:picChg>
        <pc:picChg chg="mod">
          <ac:chgData name="Kimberly Hall" userId="7323d439397bce8a" providerId="LiveId" clId="{3A43C34B-0095-4EA4-9E8D-E04D61F64F65}" dt="2025-08-06T01:08:15.352" v="830" actId="1076"/>
          <ac:picMkLst>
            <pc:docMk/>
            <pc:sldMk cId="310039003" sldId="268"/>
            <ac:picMk id="5" creationId="{C38342BC-8DFB-CDB0-1D0F-C9AC295768B6}"/>
          </ac:picMkLst>
        </pc:picChg>
        <pc:picChg chg="del">
          <ac:chgData name="Kimberly Hall" userId="7323d439397bce8a" providerId="LiveId" clId="{3A43C34B-0095-4EA4-9E8D-E04D61F64F65}" dt="2025-08-06T00:51:32.431" v="642" actId="478"/>
          <ac:picMkLst>
            <pc:docMk/>
            <pc:sldMk cId="310039003" sldId="268"/>
            <ac:picMk id="7" creationId="{2CF36E51-8E45-C9D1-BA5B-108180089480}"/>
          </ac:picMkLst>
        </pc:picChg>
        <pc:picChg chg="del">
          <ac:chgData name="Kimberly Hall" userId="7323d439397bce8a" providerId="LiveId" clId="{3A43C34B-0095-4EA4-9E8D-E04D61F64F65}" dt="2025-08-06T00:51:33.437" v="643" actId="478"/>
          <ac:picMkLst>
            <pc:docMk/>
            <pc:sldMk cId="310039003" sldId="268"/>
            <ac:picMk id="8" creationId="{9BE49F8F-CAEA-BE7E-6BF5-DD8719F03007}"/>
          </ac:picMkLst>
        </pc:picChg>
      </pc:sldChg>
      <pc:sldChg chg="addSp delSp modSp mod delAnim modNotesTx">
        <pc:chgData name="Kimberly Hall" userId="7323d439397bce8a" providerId="LiveId" clId="{3A43C34B-0095-4EA4-9E8D-E04D61F64F65}" dt="2025-08-06T01:11:50.244" v="834" actId="1076"/>
        <pc:sldMkLst>
          <pc:docMk/>
          <pc:sldMk cId="362852312" sldId="274"/>
        </pc:sldMkLst>
        <pc:spChg chg="mod">
          <ac:chgData name="Kimberly Hall" userId="7323d439397bce8a" providerId="LiveId" clId="{3A43C34B-0095-4EA4-9E8D-E04D61F64F65}" dt="2025-08-06T00:58:49.896" v="816" actId="1076"/>
          <ac:spMkLst>
            <pc:docMk/>
            <pc:sldMk cId="362852312" sldId="274"/>
            <ac:spMk id="2" creationId="{6D0DEE99-49ED-80EA-AA95-E4FD29627C5B}"/>
          </ac:spMkLst>
        </pc:spChg>
        <pc:spChg chg="add mod">
          <ac:chgData name="Kimberly Hall" userId="7323d439397bce8a" providerId="LiveId" clId="{3A43C34B-0095-4EA4-9E8D-E04D61F64F65}" dt="2025-08-06T00:58:46.166" v="815" actId="20577"/>
          <ac:spMkLst>
            <pc:docMk/>
            <pc:sldMk cId="362852312" sldId="274"/>
            <ac:spMk id="6" creationId="{45D54C7A-2B2F-45B3-BCC8-F566C6D39BC7}"/>
          </ac:spMkLst>
        </pc:spChg>
        <pc:picChg chg="mod">
          <ac:chgData name="Kimberly Hall" userId="7323d439397bce8a" providerId="LiveId" clId="{3A43C34B-0095-4EA4-9E8D-E04D61F64F65}" dt="2025-08-06T01:11:50.244" v="834" actId="1076"/>
          <ac:picMkLst>
            <pc:docMk/>
            <pc:sldMk cId="362852312" sldId="274"/>
            <ac:picMk id="3" creationId="{98E05BF5-DDFA-E3A5-1280-5D2D06D68BAE}"/>
          </ac:picMkLst>
        </pc:picChg>
        <pc:picChg chg="del">
          <ac:chgData name="Kimberly Hall" userId="7323d439397bce8a" providerId="LiveId" clId="{3A43C34B-0095-4EA4-9E8D-E04D61F64F65}" dt="2025-08-06T00:57:02.443" v="754" actId="478"/>
          <ac:picMkLst>
            <pc:docMk/>
            <pc:sldMk cId="362852312" sldId="274"/>
            <ac:picMk id="4" creationId="{2156DAB5-DFF6-1C47-819C-0BBC619A118C}"/>
          </ac:picMkLst>
        </pc:picChg>
      </pc:sldChg>
      <pc:sldChg chg="modSp add mod ord">
        <pc:chgData name="Kimberly Hall" userId="7323d439397bce8a" providerId="LiveId" clId="{3A43C34B-0095-4EA4-9E8D-E04D61F64F65}" dt="2025-08-06T01:09:58.126" v="832" actId="1076"/>
        <pc:sldMkLst>
          <pc:docMk/>
          <pc:sldMk cId="14699966" sldId="275"/>
        </pc:sldMkLst>
        <pc:picChg chg="mod">
          <ac:chgData name="Kimberly Hall" userId="7323d439397bce8a" providerId="LiveId" clId="{3A43C34B-0095-4EA4-9E8D-E04D61F64F65}" dt="2025-08-06T01:09:58.126" v="832" actId="1076"/>
          <ac:picMkLst>
            <pc:docMk/>
            <pc:sldMk cId="14699966" sldId="275"/>
            <ac:picMk id="3" creationId="{6E2AB593-E0D3-C972-BA0D-8C9F034AAC66}"/>
          </ac:picMkLst>
        </pc:picChg>
      </pc:sldChg>
    </pc:docChg>
  </pc:docChgLst>
</pc:chgInfo>
</file>

<file path=ppt/media/image1.png>
</file>

<file path=ppt/media/image2.png>
</file>

<file path=ppt/media/image3.png>
</file>

<file path=ppt/media/image4.png>
</file>

<file path=ppt/media/media10.m4a>
</file>

<file path=ppt/media/media11.m4a>
</file>

<file path=ppt/media/media1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A46AB8-0D1B-4DAC-BA2B-CF4095E152A3}" type="datetimeFigureOut">
              <a:rPr lang="en-US" smtClean="0"/>
              <a:t>8/5/2025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5067EB-FD14-42A5-8BA6-3EFBCB453341}" type="slidenum">
              <a:rPr lang="en-US" smtClean="0"/>
              <a:t>‹#›</a:t>
            </a:fld>
            <a:endParaRPr lang="en-US"/>
          </a:p>
        </p:txBody>
      </p:sp>
    </p:spTree>
    <p:extLst>
      <p:ext uri="{BB962C8B-B14F-4D97-AF65-F5344CB8AC3E}">
        <p14:creationId xmlns:p14="http://schemas.microsoft.com/office/powerpoint/2010/main" val="2817155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Introductions</a:t>
            </a:r>
          </a:p>
        </p:txBody>
      </p:sp>
      <p:sp>
        <p:nvSpPr>
          <p:cNvPr id="4" name="Slide Number Placeholder 3"/>
          <p:cNvSpPr>
            <a:spLocks noGrp="1"/>
          </p:cNvSpPr>
          <p:nvPr>
            <p:ph type="sldNum" sz="quarter" idx="10"/>
          </p:nvPr>
        </p:nvSpPr>
        <p:spPr/>
        <p:txBody>
          <a:bodyPr/>
          <a:lstStyle/>
          <a:p>
            <a:fld id="{C55067EB-FD14-42A5-8BA6-3EFBCB453341}" type="slidenum">
              <a:rPr lang="en-US" smtClean="0"/>
              <a:t>1</a:t>
            </a:fld>
            <a:endParaRPr lang="en-US"/>
          </a:p>
        </p:txBody>
      </p:sp>
    </p:spTree>
    <p:extLst>
      <p:ext uri="{BB962C8B-B14F-4D97-AF65-F5344CB8AC3E}">
        <p14:creationId xmlns:p14="http://schemas.microsoft.com/office/powerpoint/2010/main" val="761454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DB0598-6DA6-C627-C2D0-210623FC39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8D3A4E-DFD4-1431-FBD7-15B6569202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006380-EC8A-5610-17B2-EC9B5F33D65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visualization of important words (Image 2 and 3) tells us which words push the model more towards a certain decision.  Words with high positive weight lean more towards predicting “upheld” and those with high negative weight lean more toward predicting “overturned”.  The top 4 words determining if a decision is upheld are “not”, “is not”, “upheld” and “not medically”.  This makes sense because most treatments that are not medically necessary will be denied</a:t>
            </a:r>
            <a:endParaRPr lang="en-US" dirty="0"/>
          </a:p>
        </p:txBody>
      </p:sp>
      <p:sp>
        <p:nvSpPr>
          <p:cNvPr id="4" name="Slide Number Placeholder 3">
            <a:extLst>
              <a:ext uri="{FF2B5EF4-FFF2-40B4-BE49-F238E27FC236}">
                <a16:creationId xmlns:a16="http://schemas.microsoft.com/office/drawing/2014/main" id="{18397E4C-AC52-3616-0FF0-9F6D1CBA1590}"/>
              </a:ext>
            </a:extLst>
          </p:cNvPr>
          <p:cNvSpPr>
            <a:spLocks noGrp="1"/>
          </p:cNvSpPr>
          <p:nvPr>
            <p:ph type="sldNum" sz="quarter" idx="10"/>
          </p:nvPr>
        </p:nvSpPr>
        <p:spPr/>
        <p:txBody>
          <a:bodyPr/>
          <a:lstStyle/>
          <a:p>
            <a:fld id="{C55067EB-FD14-42A5-8BA6-3EFBCB453341}" type="slidenum">
              <a:rPr lang="en-US" smtClean="0"/>
              <a:t>10</a:t>
            </a:fld>
            <a:endParaRPr lang="en-US"/>
          </a:p>
        </p:txBody>
      </p:sp>
    </p:spTree>
    <p:extLst>
      <p:ext uri="{BB962C8B-B14F-4D97-AF65-F5344CB8AC3E}">
        <p14:creationId xmlns:p14="http://schemas.microsoft.com/office/powerpoint/2010/main" val="7302796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The top 4 words determining if a decision is overturned are “is supported”, “has been”, “meets” and “medically”.  These words also align with what you would think because assumedly a medically necessary treatment would be covered. </a:t>
            </a:r>
          </a:p>
          <a:p>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11</a:t>
            </a:fld>
            <a:endParaRPr lang="en-US"/>
          </a:p>
        </p:txBody>
      </p:sp>
    </p:spTree>
    <p:extLst>
      <p:ext uri="{BB962C8B-B14F-4D97-AF65-F5344CB8AC3E}">
        <p14:creationId xmlns:p14="http://schemas.microsoft.com/office/powerpoint/2010/main" val="804296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727AEC-1BC7-15E5-54E9-A651022E84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92A09B-450B-F7F3-E7CB-FDA1F82B1F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2EFF09-3B7E-E4B1-203B-D53BDBAFEE62}"/>
              </a:ext>
            </a:extLst>
          </p:cNvPr>
          <p:cNvSpPr>
            <a:spLocks noGrp="1"/>
          </p:cNvSpPr>
          <p:nvPr>
            <p:ph type="body" idx="1"/>
          </p:nvPr>
        </p:nvSpPr>
        <p:spPr/>
        <p:txBody>
          <a:bodyPr/>
          <a:lstStyle/>
          <a:p>
            <a:r>
              <a:rPr lang="en-US" dirty="0"/>
              <a:t>Recommendations would be to take this model and create medical review teams that can accurately and efficiently review denied medical claims.  To implement this plan, it is recommended to work with each state’s medical decision group, that equivalent of the DMHC in California.  Decision data should continually be collected in order keep the model well trained and up to date on current words and phrases being used.</a:t>
            </a:r>
          </a:p>
          <a:p>
            <a:r>
              <a:rPr lang="en-US" dirty="0"/>
              <a:t>Some ethical considerations are that this is medical data.  It is assumed that this dataset complies with all HIPPA laws.  It also needs to be considered that the outcomes of this text classification are impacting real life people and their health.  This should not be taken lightly.  Before implementation, this model needs to be tested thoroughly.  </a:t>
            </a:r>
          </a:p>
          <a:p>
            <a:endParaRPr lang="en-US" b="1" dirty="0"/>
          </a:p>
        </p:txBody>
      </p:sp>
      <p:sp>
        <p:nvSpPr>
          <p:cNvPr id="4" name="Slide Number Placeholder 3">
            <a:extLst>
              <a:ext uri="{FF2B5EF4-FFF2-40B4-BE49-F238E27FC236}">
                <a16:creationId xmlns:a16="http://schemas.microsoft.com/office/drawing/2014/main" id="{947D9E84-2305-3E77-2FDC-F518FDEFEC5E}"/>
              </a:ext>
            </a:extLst>
          </p:cNvPr>
          <p:cNvSpPr>
            <a:spLocks noGrp="1"/>
          </p:cNvSpPr>
          <p:nvPr>
            <p:ph type="sldNum" sz="quarter" idx="5"/>
          </p:nvPr>
        </p:nvSpPr>
        <p:spPr/>
        <p:txBody>
          <a:bodyPr/>
          <a:lstStyle/>
          <a:p>
            <a:fld id="{C55067EB-FD14-42A5-8BA6-3EFBCB453341}" type="slidenum">
              <a:rPr lang="en-US" smtClean="0"/>
              <a:t>12</a:t>
            </a:fld>
            <a:endParaRPr lang="en-US"/>
          </a:p>
        </p:txBody>
      </p:sp>
    </p:spTree>
    <p:extLst>
      <p:ext uri="{BB962C8B-B14F-4D97-AF65-F5344CB8AC3E}">
        <p14:creationId xmlns:p14="http://schemas.microsoft.com/office/powerpoint/2010/main" val="42853592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dataset was originally from the California Department of Managed Healthcare (DMHC).  DMHC puts together teams of providers to perform Independent Medical Reviews (IMR).  IMR happen when a health plan denies a patient’s claim.  The IMR team is then given the task of going through each claim, and making the final decision to uphold or overturn the decision of the health plan.  If the IMR decides to overturn the health plan’s decision (i.e. agree with the patient), the health plan must go back and approve the treatment for the patient (Kaggle).  This allows for checks and balances within the health care system and can be beneficial to enrollees within healthcare plans. </a:t>
            </a:r>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2</a:t>
            </a:fld>
            <a:endParaRPr lang="en-US"/>
          </a:p>
        </p:txBody>
      </p:sp>
    </p:spTree>
    <p:extLst>
      <p:ext uri="{BB962C8B-B14F-4D97-AF65-F5344CB8AC3E}">
        <p14:creationId xmlns:p14="http://schemas.microsoft.com/office/powerpoint/2010/main" val="2279631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problem at stake is that many states are unable to create a team of sophisticated and knowledgeable doctors to perform medical reviews of insurance claims that have been denied.  Even if they are, you run the risk of human bias influencing decisions.  The goal is to create a text classification model that will ultimately be able to bring unbiased medical review services to all states and give a fair chance of approval to people enrolled in health plans.  </a:t>
            </a:r>
          </a:p>
          <a:p>
            <a:endParaRPr lang="en-US" baseline="0" dirty="0"/>
          </a:p>
        </p:txBody>
      </p:sp>
      <p:sp>
        <p:nvSpPr>
          <p:cNvPr id="4" name="Slide Number Placeholder 3"/>
          <p:cNvSpPr>
            <a:spLocks noGrp="1"/>
          </p:cNvSpPr>
          <p:nvPr>
            <p:ph type="sldNum" sz="quarter" idx="10"/>
          </p:nvPr>
        </p:nvSpPr>
        <p:spPr/>
        <p:txBody>
          <a:bodyPr/>
          <a:lstStyle/>
          <a:p>
            <a:fld id="{C55067EB-FD14-42A5-8BA6-3EFBCB453341}" type="slidenum">
              <a:rPr lang="en-US" smtClean="0"/>
              <a:t>3</a:t>
            </a:fld>
            <a:endParaRPr lang="en-US"/>
          </a:p>
        </p:txBody>
      </p:sp>
    </p:spTree>
    <p:extLst>
      <p:ext uri="{BB962C8B-B14F-4D97-AF65-F5344CB8AC3E}">
        <p14:creationId xmlns:p14="http://schemas.microsoft.com/office/powerpoint/2010/main" val="147058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4</a:t>
            </a:fld>
            <a:endParaRPr lang="en-US"/>
          </a:p>
        </p:txBody>
      </p:sp>
    </p:spTree>
    <p:extLst>
      <p:ext uri="{BB962C8B-B14F-4D97-AF65-F5344CB8AC3E}">
        <p14:creationId xmlns:p14="http://schemas.microsoft.com/office/powerpoint/2010/main" val="1270769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data was fairly clean and balanced, making it good for model training.  The data did need some preprocessing.  Cleaning the text involved taking out line breaks, punctuation and capital letters.  A label coder was also applied to give the Decision feature a numeric labeling system.  An overturned decision was labeled as 0 and an upheld decision was labelled as 1.  The data also needed to be split into train and test sets in order to train them to the model.</a:t>
            </a:r>
          </a:p>
          <a:p>
            <a:endParaRPr lang="en-US" baseline="0" dirty="0"/>
          </a:p>
        </p:txBody>
      </p:sp>
      <p:sp>
        <p:nvSpPr>
          <p:cNvPr id="4" name="Slide Number Placeholder 3"/>
          <p:cNvSpPr>
            <a:spLocks noGrp="1"/>
          </p:cNvSpPr>
          <p:nvPr>
            <p:ph type="sldNum" sz="quarter" idx="10"/>
          </p:nvPr>
        </p:nvSpPr>
        <p:spPr/>
        <p:txBody>
          <a:bodyPr/>
          <a:lstStyle/>
          <a:p>
            <a:fld id="{C55067EB-FD14-42A5-8BA6-3EFBCB453341}" type="slidenum">
              <a:rPr lang="en-US" smtClean="0"/>
              <a:t>5</a:t>
            </a:fld>
            <a:endParaRPr lang="en-US"/>
          </a:p>
        </p:txBody>
      </p:sp>
    </p:spTree>
    <p:extLst>
      <p:ext uri="{BB962C8B-B14F-4D97-AF65-F5344CB8AC3E}">
        <p14:creationId xmlns:p14="http://schemas.microsoft.com/office/powerpoint/2010/main" val="28535152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methods being used for Natural Language Processing (NLP) text classification of these medical reviews are Term Frequency-Inverse Document Frequency (TF-IDF) vectorization, and logistic regression for model training.  TF-IDF is used to measure the importance of a word amongst a group of other words in documents.  Words with more relevance get a higher value (</a:t>
            </a:r>
            <a:r>
              <a:rPr lang="en-US" sz="1200" kern="1200" dirty="0" err="1">
                <a:solidFill>
                  <a:schemeClr val="tx1"/>
                </a:solidFill>
                <a:effectLst/>
                <a:latin typeface="+mn-lt"/>
                <a:ea typeface="+mn-ea"/>
                <a:cs typeface="+mn-cs"/>
              </a:rPr>
              <a:t>GeeksforGeeks</a:t>
            </a:r>
            <a:r>
              <a:rPr lang="en-US" sz="1200" kern="1200" dirty="0">
                <a:solidFill>
                  <a:schemeClr val="tx1"/>
                </a:solidFill>
                <a:effectLst/>
                <a:latin typeface="+mn-lt"/>
                <a:ea typeface="+mn-ea"/>
                <a:cs typeface="+mn-cs"/>
              </a:rPr>
              <a:t>).  A confusion matrix was used as a visual to represent the performance of the classification model.  A bar chart was created to visualize important words that affect the decision being made.  These words were based off of their coefficient weights from the logistic regression model trained on TF-IDF features.  If a word leans more toward “upheld” it gets a positive coefficient, and if it leans more toward overturned, it gets a negative coefficient. </a:t>
            </a:r>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6</a:t>
            </a:fld>
            <a:endParaRPr lang="en-US"/>
          </a:p>
        </p:txBody>
      </p:sp>
    </p:spTree>
    <p:extLst>
      <p:ext uri="{BB962C8B-B14F-4D97-AF65-F5344CB8AC3E}">
        <p14:creationId xmlns:p14="http://schemas.microsoft.com/office/powerpoint/2010/main" val="943085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analysis of this data set showed many things.  To measure how well the logistic regression model predicted whether a medical review was upheld or overturned accuracy, precision, recall and F1-score were used to evaluate performance.  A score of 95% was received for accuracy, which means 95% of the time the model correctly classified.  Regarding precision the model was correct at choosing upheld 95% of the time and correct at choosing overturned 94% of the time.  The model scored the same for recall, out of all the decisions the model caught 95% of upheld and 94% of overturned.  Finally, the F1 scores, which measure the balance of precision and recall, were evaluated. Both decision classes scored 94% or higher.</a:t>
            </a:r>
            <a:endParaRPr lang="en-US" dirty="0"/>
          </a:p>
        </p:txBody>
      </p:sp>
      <p:sp>
        <p:nvSpPr>
          <p:cNvPr id="4" name="Slide Number Placeholder 3"/>
          <p:cNvSpPr>
            <a:spLocks noGrp="1"/>
          </p:cNvSpPr>
          <p:nvPr>
            <p:ph type="sldNum" sz="quarter" idx="10"/>
          </p:nvPr>
        </p:nvSpPr>
        <p:spPr/>
        <p:txBody>
          <a:bodyPr/>
          <a:lstStyle/>
          <a:p>
            <a:fld id="{C55067EB-FD14-42A5-8BA6-3EFBCB453341}" type="slidenum">
              <a:rPr lang="en-US" smtClean="0"/>
              <a:t>7</a:t>
            </a:fld>
            <a:endParaRPr lang="en-US"/>
          </a:p>
        </p:txBody>
      </p:sp>
    </p:spTree>
    <p:extLst>
      <p:ext uri="{BB962C8B-B14F-4D97-AF65-F5344CB8AC3E}">
        <p14:creationId xmlns:p14="http://schemas.microsoft.com/office/powerpoint/2010/main" val="230727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After reviewing the performance metrics, it is determined that the logistic regression model was a good fit for the data.  The high F1 and accuracy scores especially signify that the model is balanced.  Neither decision class is underperforming and causing noise in our model.  This leads us to believe that there are plenty of words and/or phrases that can signal what the review outcome might be.</a:t>
            </a:r>
            <a:endParaRPr lang="en-US" dirty="0"/>
          </a:p>
        </p:txBody>
      </p:sp>
      <p:sp>
        <p:nvSpPr>
          <p:cNvPr id="4" name="Slide Number Placeholder 3"/>
          <p:cNvSpPr>
            <a:spLocks noGrp="1"/>
          </p:cNvSpPr>
          <p:nvPr>
            <p:ph type="sldNum" sz="quarter" idx="5"/>
          </p:nvPr>
        </p:nvSpPr>
        <p:spPr/>
        <p:txBody>
          <a:bodyPr/>
          <a:lstStyle/>
          <a:p>
            <a:fld id="{C55067EB-FD14-42A5-8BA6-3EFBCB453341}" type="slidenum">
              <a:rPr lang="en-US" smtClean="0"/>
              <a:t>8</a:t>
            </a:fld>
            <a:endParaRPr lang="en-US"/>
          </a:p>
        </p:txBody>
      </p:sp>
    </p:spTree>
    <p:extLst>
      <p:ext uri="{BB962C8B-B14F-4D97-AF65-F5344CB8AC3E}">
        <p14:creationId xmlns:p14="http://schemas.microsoft.com/office/powerpoint/2010/main" val="768587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confusion matrix (Image 1) provides a visual of how well the classification model performed.  For actual overturned results, the model predicted overturned 1,585 times and incorrectly predicted 106 times.  For upheld results, the model predicted upheld 2,055 time and incorrectly predicted 103 times.</a:t>
            </a:r>
          </a:p>
          <a:p>
            <a:endParaRPr lang="en-US" dirty="0"/>
          </a:p>
        </p:txBody>
      </p:sp>
      <p:sp>
        <p:nvSpPr>
          <p:cNvPr id="4" name="Slide Number Placeholder 3"/>
          <p:cNvSpPr>
            <a:spLocks noGrp="1"/>
          </p:cNvSpPr>
          <p:nvPr>
            <p:ph type="sldNum" sz="quarter" idx="5"/>
          </p:nvPr>
        </p:nvSpPr>
        <p:spPr/>
        <p:txBody>
          <a:bodyPr/>
          <a:lstStyle/>
          <a:p>
            <a:fld id="{C55067EB-FD14-42A5-8BA6-3EFBCB453341}" type="slidenum">
              <a:rPr lang="en-US" smtClean="0"/>
              <a:t>9</a:t>
            </a:fld>
            <a:endParaRPr lang="en-US"/>
          </a:p>
        </p:txBody>
      </p:sp>
    </p:spTree>
    <p:extLst>
      <p:ext uri="{BB962C8B-B14F-4D97-AF65-F5344CB8AC3E}">
        <p14:creationId xmlns:p14="http://schemas.microsoft.com/office/powerpoint/2010/main" val="496591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83284890-85D2-4D7B-8EF5-15A9C1DB8F42}" type="datetimeFigureOut">
              <a:rPr lang="en-US" smtClean="0"/>
              <a:t>8/5/2025</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smtClean="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485439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8/5/2025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57083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8/5/2025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12320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8/5/2025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1461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F822A4-8DA6-4447-9B1F-C5DB58435268}" type="datetimeFigureOut">
              <a:rPr lang="en-US" smtClean="0"/>
              <a:t>8/5/2025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39587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8/5/2025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46098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64C608-40B1-4030-A28D-5B74BC98ADCE}" type="datetimeFigureOut">
              <a:rPr lang="en-US" smtClean="0"/>
              <a:t>8/5/2025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4698362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8/5/2025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06501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8/5/2025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20911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8/5/2025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11756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8/5/2025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86163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8664C608-40B1-4030-A28D-5B74BC98ADCE}" type="datetimeFigureOut">
              <a:rPr lang="en-US" smtClean="0"/>
              <a:t>8/5/2025</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73638278"/>
      </p:ext>
    </p:extLst>
  </p:cSld>
  <p:clrMap bg1="lt1" tx1="dk1" bg2="lt2" tx2="dk2" accent1="accent1" accent2="accent2" accent3="accent3" accent4="accent4" accent5="accent5" accent6="accent6" hlink="hlink" folHlink="fol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11162" y="630518"/>
            <a:ext cx="11061290" cy="3503946"/>
          </a:xfrm>
        </p:spPr>
        <p:txBody>
          <a:bodyPr>
            <a:normAutofit/>
          </a:bodyPr>
          <a:lstStyle/>
          <a:p>
            <a:r>
              <a:rPr lang="en-US" b="1" dirty="0"/>
              <a:t>Medical Review</a:t>
            </a:r>
            <a:r>
              <a:rPr lang="en-US" dirty="0"/>
              <a:t>: Predicting Outcomes</a:t>
            </a:r>
          </a:p>
        </p:txBody>
      </p:sp>
      <p:sp>
        <p:nvSpPr>
          <p:cNvPr id="3" name="Subtitle 2"/>
          <p:cNvSpPr>
            <a:spLocks noGrp="1"/>
          </p:cNvSpPr>
          <p:nvPr>
            <p:ph type="subTitle" idx="1"/>
          </p:nvPr>
        </p:nvSpPr>
        <p:spPr>
          <a:xfrm>
            <a:off x="1432217" y="4704271"/>
            <a:ext cx="8915399" cy="1523211"/>
          </a:xfrm>
        </p:spPr>
        <p:txBody>
          <a:bodyPr>
            <a:normAutofit/>
          </a:bodyPr>
          <a:lstStyle/>
          <a:p>
            <a:r>
              <a:rPr lang="en-US" dirty="0"/>
              <a:t>Kimberly Hall-Martin</a:t>
            </a:r>
          </a:p>
          <a:p>
            <a:r>
              <a:rPr lang="en-US" dirty="0"/>
              <a:t>Bellevue University</a:t>
            </a:r>
          </a:p>
          <a:p>
            <a:r>
              <a:rPr lang="en-US" dirty="0"/>
              <a:t>DSC 680</a:t>
            </a:r>
          </a:p>
          <a:p>
            <a:endParaRPr lang="en-US" dirty="0"/>
          </a:p>
        </p:txBody>
      </p:sp>
      <p:pic>
        <p:nvPicPr>
          <p:cNvPr id="4" name="Recorded Sound">
            <a:hlinkClick r:id="" action="ppaction://media"/>
            <a:extLst>
              <a:ext uri="{FF2B5EF4-FFF2-40B4-BE49-F238E27FC236}">
                <a16:creationId xmlns:a16="http://schemas.microsoft.com/office/drawing/2014/main" id="{B223F9C5-CBD6-DEBB-B8F7-A0A309EBA2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38016" y="5161076"/>
            <a:ext cx="609600" cy="609600"/>
          </a:xfrm>
          <a:prstGeom prst="rect">
            <a:avLst/>
          </a:prstGeom>
        </p:spPr>
      </p:pic>
    </p:spTree>
    <p:extLst>
      <p:ext uri="{BB962C8B-B14F-4D97-AF65-F5344CB8AC3E}">
        <p14:creationId xmlns:p14="http://schemas.microsoft.com/office/powerpoint/2010/main" val="997574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AB6F7-6757-19B3-E13D-AD6786D301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6434E2-769A-857E-034F-7D50F55D0655}"/>
              </a:ext>
            </a:extLst>
          </p:cNvPr>
          <p:cNvSpPr>
            <a:spLocks noGrp="1"/>
          </p:cNvSpPr>
          <p:nvPr>
            <p:ph type="title"/>
          </p:nvPr>
        </p:nvSpPr>
        <p:spPr>
          <a:xfrm>
            <a:off x="873252" y="-486697"/>
            <a:ext cx="9692640" cy="1325562"/>
          </a:xfrm>
        </p:spPr>
        <p:txBody>
          <a:bodyPr/>
          <a:lstStyle/>
          <a:p>
            <a:r>
              <a:rPr lang="en-US" dirty="0"/>
              <a:t>Important Words: </a:t>
            </a:r>
            <a:r>
              <a:rPr lang="en-US"/>
              <a:t>Upheld Decision</a:t>
            </a:r>
            <a:endParaRPr lang="en-US" dirty="0"/>
          </a:p>
        </p:txBody>
      </p:sp>
      <p:pic>
        <p:nvPicPr>
          <p:cNvPr id="7" name="Picture 6">
            <a:extLst>
              <a:ext uri="{FF2B5EF4-FFF2-40B4-BE49-F238E27FC236}">
                <a16:creationId xmlns:a16="http://schemas.microsoft.com/office/drawing/2014/main" id="{495A3151-72FF-54F2-95E0-5123D80EBA8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73252" y="1225685"/>
            <a:ext cx="8892817" cy="4406630"/>
          </a:xfrm>
          <a:prstGeom prst="rect">
            <a:avLst/>
          </a:prstGeom>
          <a:noFill/>
          <a:ln>
            <a:noFill/>
          </a:ln>
        </p:spPr>
      </p:pic>
      <p:pic>
        <p:nvPicPr>
          <p:cNvPr id="3" name="Recorded Sound">
            <a:hlinkClick r:id="" action="ppaction://media"/>
            <a:extLst>
              <a:ext uri="{FF2B5EF4-FFF2-40B4-BE49-F238E27FC236}">
                <a16:creationId xmlns:a16="http://schemas.microsoft.com/office/drawing/2014/main" id="{6E2AB593-E0D3-C972-BA0D-8C9F034AAC6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261092" y="1225685"/>
            <a:ext cx="609600" cy="609600"/>
          </a:xfrm>
          <a:prstGeom prst="rect">
            <a:avLst/>
          </a:prstGeom>
        </p:spPr>
      </p:pic>
    </p:spTree>
    <p:extLst>
      <p:ext uri="{BB962C8B-B14F-4D97-AF65-F5344CB8AC3E}">
        <p14:creationId xmlns:p14="http://schemas.microsoft.com/office/powerpoint/2010/main" val="14699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75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86893"/>
            <a:ext cx="10643016" cy="1325562"/>
          </a:xfrm>
        </p:spPr>
        <p:txBody>
          <a:bodyPr/>
          <a:lstStyle/>
          <a:p>
            <a:r>
              <a:rPr lang="en-US" dirty="0"/>
              <a:t>Important Words: Overturned Decision</a:t>
            </a:r>
          </a:p>
        </p:txBody>
      </p:sp>
      <p:pic>
        <p:nvPicPr>
          <p:cNvPr id="8" name="Picture 7">
            <a:extLst>
              <a:ext uri="{FF2B5EF4-FFF2-40B4-BE49-F238E27FC236}">
                <a16:creationId xmlns:a16="http://schemas.microsoft.com/office/drawing/2014/main" id="{D98C47DA-1653-3C23-2840-E000B917711A}"/>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23007" y="1798820"/>
            <a:ext cx="9381319" cy="4647695"/>
          </a:xfrm>
          <a:prstGeom prst="rect">
            <a:avLst/>
          </a:prstGeom>
          <a:noFill/>
        </p:spPr>
      </p:pic>
      <p:pic>
        <p:nvPicPr>
          <p:cNvPr id="9" name="Recorded Sound">
            <a:hlinkClick r:id="" action="ppaction://media"/>
            <a:extLst>
              <a:ext uri="{FF2B5EF4-FFF2-40B4-BE49-F238E27FC236}">
                <a16:creationId xmlns:a16="http://schemas.microsoft.com/office/drawing/2014/main" id="{E83BC6DB-E457-FF67-6788-6E19FC2ABA1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338216" y="859144"/>
            <a:ext cx="609600" cy="609600"/>
          </a:xfrm>
          <a:prstGeom prst="rect">
            <a:avLst/>
          </a:prstGeom>
        </p:spPr>
      </p:pic>
    </p:spTree>
    <p:extLst>
      <p:ext uri="{BB962C8B-B14F-4D97-AF65-F5344CB8AC3E}">
        <p14:creationId xmlns:p14="http://schemas.microsoft.com/office/powerpoint/2010/main" val="2995454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34"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5F6FA-5E0E-3C3C-FD7A-1918D6A625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0DEE99-49ED-80EA-AA95-E4FD29627C5B}"/>
              </a:ext>
            </a:extLst>
          </p:cNvPr>
          <p:cNvSpPr>
            <a:spLocks noGrp="1"/>
          </p:cNvSpPr>
          <p:nvPr>
            <p:ph type="title"/>
          </p:nvPr>
        </p:nvSpPr>
        <p:spPr>
          <a:xfrm>
            <a:off x="422423" y="200868"/>
            <a:ext cx="9692640" cy="1325562"/>
          </a:xfrm>
        </p:spPr>
        <p:txBody>
          <a:bodyPr/>
          <a:lstStyle/>
          <a:p>
            <a:r>
              <a:rPr lang="en-US" dirty="0"/>
              <a:t>Recommendations </a:t>
            </a:r>
          </a:p>
        </p:txBody>
      </p:sp>
      <p:sp>
        <p:nvSpPr>
          <p:cNvPr id="6" name="Content Placeholder 5">
            <a:extLst>
              <a:ext uri="{FF2B5EF4-FFF2-40B4-BE49-F238E27FC236}">
                <a16:creationId xmlns:a16="http://schemas.microsoft.com/office/drawing/2014/main" id="{45D54C7A-2B2F-45B3-BCC8-F566C6D39BC7}"/>
              </a:ext>
            </a:extLst>
          </p:cNvPr>
          <p:cNvSpPr>
            <a:spLocks noGrp="1"/>
          </p:cNvSpPr>
          <p:nvPr>
            <p:ph idx="1"/>
          </p:nvPr>
        </p:nvSpPr>
        <p:spPr/>
        <p:txBody>
          <a:bodyPr/>
          <a:lstStyle/>
          <a:p>
            <a:r>
              <a:rPr lang="en-US" dirty="0"/>
              <a:t>Take this model and create medical review teams that can accurately and efficiently review denied medical claims.  </a:t>
            </a:r>
          </a:p>
          <a:p>
            <a:r>
              <a:rPr lang="en-US" dirty="0"/>
              <a:t>To implement this plan, it is recommended to work with each state’s medical decision group</a:t>
            </a:r>
          </a:p>
          <a:p>
            <a:r>
              <a:rPr lang="en-US" dirty="0"/>
              <a:t>Decision data should continually be collected in order keep the model well trained and up to date on current words and phrases being used.</a:t>
            </a:r>
          </a:p>
          <a:p>
            <a:r>
              <a:rPr lang="en-US" dirty="0"/>
              <a:t>Ethical Considerations</a:t>
            </a:r>
          </a:p>
          <a:p>
            <a:pPr lvl="1"/>
            <a:r>
              <a:rPr lang="en-US" dirty="0"/>
              <a:t> Medical data</a:t>
            </a:r>
          </a:p>
          <a:p>
            <a:pPr lvl="1"/>
            <a:r>
              <a:rPr lang="en-US" dirty="0"/>
              <a:t>Assumed that this dataset complies with all HIPPA laws. </a:t>
            </a:r>
          </a:p>
          <a:p>
            <a:pPr lvl="1"/>
            <a:r>
              <a:rPr lang="en-US" dirty="0"/>
              <a:t> Outcome of this text classification are impacting real life people and their health  </a:t>
            </a:r>
          </a:p>
          <a:p>
            <a:pPr lvl="1"/>
            <a:r>
              <a:rPr lang="en-US" dirty="0"/>
              <a:t>This should not be taken lightly.  Before implementation, this model needs to be tested thoroughly.  </a:t>
            </a:r>
          </a:p>
          <a:p>
            <a:endParaRPr lang="en-US" dirty="0"/>
          </a:p>
        </p:txBody>
      </p:sp>
      <p:pic>
        <p:nvPicPr>
          <p:cNvPr id="3" name="Recorded Sound">
            <a:hlinkClick r:id="" action="ppaction://media"/>
            <a:extLst>
              <a:ext uri="{FF2B5EF4-FFF2-40B4-BE49-F238E27FC236}">
                <a16:creationId xmlns:a16="http://schemas.microsoft.com/office/drawing/2014/main" id="{98E05BF5-DDFA-E3A5-1280-5D2D06D68B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80086" y="863649"/>
            <a:ext cx="609600" cy="609600"/>
          </a:xfrm>
          <a:prstGeom prst="rect">
            <a:avLst/>
          </a:prstGeom>
        </p:spPr>
      </p:pic>
    </p:spTree>
    <p:extLst>
      <p:ext uri="{BB962C8B-B14F-4D97-AF65-F5344CB8AC3E}">
        <p14:creationId xmlns:p14="http://schemas.microsoft.com/office/powerpoint/2010/main" val="362852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1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42AC5-F773-028E-9C59-E3154412ED82}"/>
              </a:ext>
            </a:extLst>
          </p:cNvPr>
          <p:cNvSpPr>
            <a:spLocks noGrp="1"/>
          </p:cNvSpPr>
          <p:nvPr>
            <p:ph type="title"/>
          </p:nvPr>
        </p:nvSpPr>
        <p:spPr/>
        <p:txBody>
          <a:bodyPr/>
          <a:lstStyle/>
          <a:p>
            <a:r>
              <a:rPr lang="en-US" dirty="0"/>
              <a:t>Q&amp;A</a:t>
            </a:r>
          </a:p>
        </p:txBody>
      </p:sp>
      <p:pic>
        <p:nvPicPr>
          <p:cNvPr id="4" name="Recorded Sound">
            <a:hlinkClick r:id="" action="ppaction://media"/>
            <a:extLst>
              <a:ext uri="{FF2B5EF4-FFF2-40B4-BE49-F238E27FC236}">
                <a16:creationId xmlns:a16="http://schemas.microsoft.com/office/drawing/2014/main" id="{0E2E4AE0-A879-52C2-B17E-60862F80400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858512" y="3623468"/>
            <a:ext cx="609600" cy="609600"/>
          </a:xfrm>
          <a:prstGeom prst="rect">
            <a:avLst/>
          </a:prstGeom>
        </p:spPr>
      </p:pic>
    </p:spTree>
    <p:extLst>
      <p:ext uri="{BB962C8B-B14F-4D97-AF65-F5344CB8AC3E}">
        <p14:creationId xmlns:p14="http://schemas.microsoft.com/office/powerpoint/2010/main" val="1956777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lstStyle/>
          <a:p>
            <a:pPr lvl="0"/>
            <a:r>
              <a:rPr lang="en-US" dirty="0"/>
              <a:t>The medical review data set was obtained from Kaggle</a:t>
            </a:r>
          </a:p>
          <a:p>
            <a:pPr lvl="1"/>
            <a:r>
              <a:rPr lang="en-US" dirty="0"/>
              <a:t>https://www.kaggle.com/datasets/prasad22/ca-independent-medical-review/data</a:t>
            </a:r>
          </a:p>
          <a:p>
            <a:pPr lvl="0"/>
            <a:r>
              <a:rPr lang="en-US" dirty="0"/>
              <a:t>GitHub Link for Code</a:t>
            </a:r>
          </a:p>
          <a:p>
            <a:pPr lvl="1"/>
            <a:r>
              <a:rPr lang="en-US" dirty="0"/>
              <a:t>https://github.com/kimhall1/Medical-Review-Predicting-Outcomes-Project-3</a:t>
            </a:r>
          </a:p>
          <a:p>
            <a:r>
              <a:rPr lang="en-US" dirty="0"/>
              <a:t> </a:t>
            </a:r>
            <a:r>
              <a:rPr lang="en-US" dirty="0" err="1"/>
              <a:t>GeeksforGeeks</a:t>
            </a:r>
            <a:r>
              <a:rPr lang="en-US" dirty="0"/>
              <a:t>. (2025, February 7). </a:t>
            </a:r>
            <a:r>
              <a:rPr lang="en-US" i="1" dirty="0"/>
              <a:t>Understanding TF-IDF (Term Frequency-Inverse Document Frequency).</a:t>
            </a:r>
            <a:r>
              <a:rPr lang="en-US" b="1" i="1" dirty="0"/>
              <a:t>  </a:t>
            </a:r>
            <a:r>
              <a:rPr lang="en-US" dirty="0"/>
              <a:t>https://www.geeksforgeeks.org/machine-learning/understanding-tf-idf-term-frequency-inverse-document-frequency/</a:t>
            </a:r>
          </a:p>
          <a:p>
            <a:endParaRPr lang="en-US" dirty="0"/>
          </a:p>
          <a:p>
            <a:endParaRPr lang="en-US" dirty="0"/>
          </a:p>
        </p:txBody>
      </p:sp>
    </p:spTree>
    <p:extLst>
      <p:ext uri="{BB962C8B-B14F-4D97-AF65-F5344CB8AC3E}">
        <p14:creationId xmlns:p14="http://schemas.microsoft.com/office/powerpoint/2010/main" val="2338695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1367790" y="1933284"/>
            <a:ext cx="8915400" cy="3777622"/>
          </a:xfrm>
        </p:spPr>
        <p:txBody>
          <a:bodyPr>
            <a:normAutofit/>
          </a:bodyPr>
          <a:lstStyle/>
          <a:p>
            <a:r>
              <a:rPr lang="en-US" dirty="0"/>
              <a:t>Data from the California Department of Managed Healthcare (DMHC). </a:t>
            </a:r>
          </a:p>
          <a:p>
            <a:r>
              <a:rPr lang="en-US" dirty="0"/>
              <a:t> DMHC puts together teams of providers to perform Independent Medical Reviews (IMR).  </a:t>
            </a:r>
          </a:p>
          <a:p>
            <a:r>
              <a:rPr lang="en-US" dirty="0"/>
              <a:t>IMR happen when a health plan denies a patient’s claim.  </a:t>
            </a:r>
          </a:p>
          <a:p>
            <a:pPr lvl="1"/>
            <a:r>
              <a:rPr lang="en-US" dirty="0"/>
              <a:t>IMR team goes through each claim, and makes the final decision to uphold or overturn the decision of the health plan.  </a:t>
            </a:r>
          </a:p>
          <a:p>
            <a:pPr lvl="1"/>
            <a:r>
              <a:rPr lang="en-US" dirty="0"/>
              <a:t>IMR decides to overturn the health plan’s decision (i.e. agree with the patient), the health plan must go back and approve the treatment for the patient (Kaggle).  </a:t>
            </a:r>
          </a:p>
          <a:p>
            <a:r>
              <a:rPr lang="en-US" dirty="0"/>
              <a:t>Allows for checks and balances within the health care system and can be beneficial to enrollees within healthcare plans. </a:t>
            </a:r>
          </a:p>
        </p:txBody>
      </p:sp>
      <p:pic>
        <p:nvPicPr>
          <p:cNvPr id="4" name="Recorded Sound">
            <a:hlinkClick r:id="" action="ppaction://media"/>
            <a:extLst>
              <a:ext uri="{FF2B5EF4-FFF2-40B4-BE49-F238E27FC236}">
                <a16:creationId xmlns:a16="http://schemas.microsoft.com/office/drawing/2014/main" id="{16CD1BF1-E09C-7B4C-BAB2-2E5D0DDAD3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68328" y="1028541"/>
            <a:ext cx="609600" cy="609600"/>
          </a:xfrm>
          <a:prstGeom prst="rect">
            <a:avLst/>
          </a:prstGeom>
        </p:spPr>
      </p:pic>
    </p:spTree>
    <p:extLst>
      <p:ext uri="{BB962C8B-B14F-4D97-AF65-F5344CB8AC3E}">
        <p14:creationId xmlns:p14="http://schemas.microsoft.com/office/powerpoint/2010/main" val="374989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30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p:txBody>
          <a:bodyPr/>
          <a:lstStyle/>
          <a:p>
            <a:r>
              <a:rPr lang="en-US" dirty="0"/>
              <a:t>States unable to create teams of sophisticated and knowledgeable doctors to perform medical reviews of insurance claims that have been denied.  </a:t>
            </a:r>
          </a:p>
          <a:p>
            <a:r>
              <a:rPr lang="en-US" dirty="0"/>
              <a:t>Run the risk of human bias influencing decisions. </a:t>
            </a:r>
          </a:p>
          <a:p>
            <a:r>
              <a:rPr lang="en-US" dirty="0"/>
              <a:t> Create a text classification model </a:t>
            </a:r>
          </a:p>
          <a:p>
            <a:pPr lvl="1"/>
            <a:r>
              <a:rPr lang="en-US" dirty="0"/>
              <a:t>Bring unbiased medical review services to all states </a:t>
            </a:r>
          </a:p>
          <a:p>
            <a:pPr lvl="1"/>
            <a:r>
              <a:rPr lang="en-US" dirty="0"/>
              <a:t>Give a fair chance of approval to people enrolled in health plans</a:t>
            </a:r>
          </a:p>
        </p:txBody>
      </p:sp>
      <p:pic>
        <p:nvPicPr>
          <p:cNvPr id="4" name="Recorded Sound">
            <a:hlinkClick r:id="" action="ppaction://media"/>
            <a:extLst>
              <a:ext uri="{FF2B5EF4-FFF2-40B4-BE49-F238E27FC236}">
                <a16:creationId xmlns:a16="http://schemas.microsoft.com/office/drawing/2014/main" id="{5C1FC9D0-A216-1405-BF7B-EF48FD9CAE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88643" y="4233472"/>
            <a:ext cx="609600" cy="609600"/>
          </a:xfrm>
          <a:prstGeom prst="rect">
            <a:avLst/>
          </a:prstGeom>
        </p:spPr>
      </p:pic>
    </p:spTree>
    <p:extLst>
      <p:ext uri="{BB962C8B-B14F-4D97-AF65-F5344CB8AC3E}">
        <p14:creationId xmlns:p14="http://schemas.microsoft.com/office/powerpoint/2010/main" val="664141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1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Targeted Audience</a:t>
            </a:r>
          </a:p>
        </p:txBody>
      </p:sp>
      <p:sp>
        <p:nvSpPr>
          <p:cNvPr id="3" name="Content Placeholder 2"/>
          <p:cNvSpPr>
            <a:spLocks noGrp="1"/>
          </p:cNvSpPr>
          <p:nvPr>
            <p:ph idx="1"/>
          </p:nvPr>
        </p:nvSpPr>
        <p:spPr/>
        <p:txBody>
          <a:bodyPr/>
          <a:lstStyle/>
          <a:p>
            <a:r>
              <a:rPr lang="en-US" dirty="0"/>
              <a:t>Leaders within government</a:t>
            </a:r>
          </a:p>
          <a:p>
            <a:r>
              <a:rPr lang="en-US" dirty="0"/>
              <a:t>Leaders of Health Insurance Companies</a:t>
            </a:r>
          </a:p>
          <a:p>
            <a:r>
              <a:rPr lang="en-US" dirty="0"/>
              <a:t>Those interested in promoting a fair and efficient way of handling medical claims</a:t>
            </a:r>
          </a:p>
        </p:txBody>
      </p:sp>
      <p:pic>
        <p:nvPicPr>
          <p:cNvPr id="4" name="Recorded Sound">
            <a:hlinkClick r:id="" action="ppaction://media"/>
            <a:extLst>
              <a:ext uri="{FF2B5EF4-FFF2-40B4-BE49-F238E27FC236}">
                <a16:creationId xmlns:a16="http://schemas.microsoft.com/office/drawing/2014/main" id="{4F9191F2-1B40-5545-2214-93782221B5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73652" y="4653197"/>
            <a:ext cx="609600" cy="609600"/>
          </a:xfrm>
          <a:prstGeom prst="rect">
            <a:avLst/>
          </a:prstGeom>
        </p:spPr>
      </p:pic>
    </p:spTree>
    <p:extLst>
      <p:ext uri="{BB962C8B-B14F-4D97-AF65-F5344CB8AC3E}">
        <p14:creationId xmlns:p14="http://schemas.microsoft.com/office/powerpoint/2010/main" val="2673607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Preparation</a:t>
            </a:r>
          </a:p>
        </p:txBody>
      </p:sp>
      <p:sp>
        <p:nvSpPr>
          <p:cNvPr id="3" name="Content Placeholder 2"/>
          <p:cNvSpPr>
            <a:spLocks noGrp="1"/>
          </p:cNvSpPr>
          <p:nvPr>
            <p:ph idx="1"/>
          </p:nvPr>
        </p:nvSpPr>
        <p:spPr/>
        <p:txBody>
          <a:bodyPr/>
          <a:lstStyle/>
          <a:p>
            <a:r>
              <a:rPr lang="en-US" dirty="0"/>
              <a:t>Fairly clean and balanced, </a:t>
            </a:r>
          </a:p>
          <a:p>
            <a:r>
              <a:rPr lang="en-US" dirty="0"/>
              <a:t>Cleaning the text </a:t>
            </a:r>
          </a:p>
          <a:p>
            <a:pPr lvl="1"/>
            <a:r>
              <a:rPr lang="en-US" dirty="0"/>
              <a:t>Taking out line breaks, punctuation and capital letters.  </a:t>
            </a:r>
          </a:p>
          <a:p>
            <a:r>
              <a:rPr lang="en-US" dirty="0"/>
              <a:t>Label coder</a:t>
            </a:r>
          </a:p>
          <a:p>
            <a:pPr lvl="1"/>
            <a:r>
              <a:rPr lang="en-US" dirty="0"/>
              <a:t>Decision feature a numeric labeling system</a:t>
            </a:r>
          </a:p>
          <a:p>
            <a:pPr lvl="1"/>
            <a:r>
              <a:rPr lang="en-US" dirty="0"/>
              <a:t> Overturned decision was labeled as 0 and an upheld decision was labelled as 1.  </a:t>
            </a:r>
          </a:p>
          <a:p>
            <a:r>
              <a:rPr lang="en-US" dirty="0"/>
              <a:t>Split into train and test sets</a:t>
            </a:r>
          </a:p>
          <a:p>
            <a:pPr marL="274320" lvl="1" indent="0">
              <a:buNone/>
            </a:pPr>
            <a:endParaRPr lang="en-US" dirty="0"/>
          </a:p>
          <a:p>
            <a:pPr lvl="1"/>
            <a:endParaRPr lang="en-US" dirty="0"/>
          </a:p>
          <a:p>
            <a:pPr marL="457200" lvl="1" indent="0">
              <a:buNone/>
            </a:pPr>
            <a:endParaRPr lang="en-US" dirty="0"/>
          </a:p>
        </p:txBody>
      </p:sp>
      <p:pic>
        <p:nvPicPr>
          <p:cNvPr id="4" name="Recorded Sound">
            <a:hlinkClick r:id="" action="ppaction://media"/>
            <a:extLst>
              <a:ext uri="{FF2B5EF4-FFF2-40B4-BE49-F238E27FC236}">
                <a16:creationId xmlns:a16="http://schemas.microsoft.com/office/drawing/2014/main" id="{7B8D3FD9-C200-2C2F-C1ED-A1FEB7A9AA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33613" y="4863059"/>
            <a:ext cx="609600" cy="609600"/>
          </a:xfrm>
          <a:prstGeom prst="rect">
            <a:avLst/>
          </a:prstGeom>
        </p:spPr>
      </p:pic>
    </p:spTree>
    <p:extLst>
      <p:ext uri="{BB962C8B-B14F-4D97-AF65-F5344CB8AC3E}">
        <p14:creationId xmlns:p14="http://schemas.microsoft.com/office/powerpoint/2010/main" val="3765528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8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Used</a:t>
            </a:r>
          </a:p>
        </p:txBody>
      </p:sp>
      <p:sp>
        <p:nvSpPr>
          <p:cNvPr id="3" name="Content Placeholder 2"/>
          <p:cNvSpPr>
            <a:spLocks noGrp="1"/>
          </p:cNvSpPr>
          <p:nvPr>
            <p:ph idx="1"/>
          </p:nvPr>
        </p:nvSpPr>
        <p:spPr/>
        <p:txBody>
          <a:bodyPr>
            <a:normAutofit/>
          </a:bodyPr>
          <a:lstStyle/>
          <a:p>
            <a:r>
              <a:rPr lang="en-US" dirty="0"/>
              <a:t>Term Frequency-Inverse Document Frequency (TF-IDF) vectorization</a:t>
            </a:r>
          </a:p>
          <a:p>
            <a:pPr lvl="1"/>
            <a:r>
              <a:rPr lang="en-US" dirty="0"/>
              <a:t>TF-IDF is used to measure the importance of a word amongst a group of other words in documents.  </a:t>
            </a:r>
          </a:p>
          <a:p>
            <a:pPr lvl="1"/>
            <a:r>
              <a:rPr lang="en-US" dirty="0"/>
              <a:t>Words with more relevance get a higher value</a:t>
            </a:r>
          </a:p>
          <a:p>
            <a:r>
              <a:rPr lang="en-US" dirty="0"/>
              <a:t> Logistic Regression</a:t>
            </a:r>
          </a:p>
          <a:p>
            <a:r>
              <a:rPr lang="en-US" dirty="0"/>
              <a:t>Confusion matrix </a:t>
            </a:r>
          </a:p>
          <a:p>
            <a:pPr lvl="1"/>
            <a:r>
              <a:rPr lang="en-US" dirty="0"/>
              <a:t>Visual to represent the performance of the classification model</a:t>
            </a:r>
          </a:p>
          <a:p>
            <a:r>
              <a:rPr lang="en-US" dirty="0"/>
              <a:t>Bar chart to visualize important words that affect the decision being made.  </a:t>
            </a:r>
          </a:p>
          <a:p>
            <a:pPr lvl="1"/>
            <a:r>
              <a:rPr lang="en-US" dirty="0"/>
              <a:t>Based off of their coefficient weights from the logistic regression model trained on TF-IDF features.  </a:t>
            </a:r>
          </a:p>
          <a:p>
            <a:pPr lvl="1"/>
            <a:r>
              <a:rPr lang="en-US" dirty="0"/>
              <a:t>If a word leans more toward “upheld” it gets a positive coefficient, and if it leans more toward overturned, it gets a negative coefficient. </a:t>
            </a:r>
          </a:p>
        </p:txBody>
      </p:sp>
      <p:pic>
        <p:nvPicPr>
          <p:cNvPr id="4" name="Recorded Sound">
            <a:hlinkClick r:id="" action="ppaction://media"/>
            <a:extLst>
              <a:ext uri="{FF2B5EF4-FFF2-40B4-BE49-F238E27FC236}">
                <a16:creationId xmlns:a16="http://schemas.microsoft.com/office/drawing/2014/main" id="{B71C5604-8C3F-CFEE-F6AB-FF2D3F5D84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13299" y="1028541"/>
            <a:ext cx="609600" cy="609600"/>
          </a:xfrm>
          <a:prstGeom prst="rect">
            <a:avLst/>
          </a:prstGeom>
        </p:spPr>
      </p:pic>
    </p:spTree>
    <p:extLst>
      <p:ext uri="{BB962C8B-B14F-4D97-AF65-F5344CB8AC3E}">
        <p14:creationId xmlns:p14="http://schemas.microsoft.com/office/powerpoint/2010/main" val="3334180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5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Evaluation Methods</a:t>
            </a:r>
          </a:p>
        </p:txBody>
      </p:sp>
      <p:sp>
        <p:nvSpPr>
          <p:cNvPr id="3" name="Content Placeholder 2"/>
          <p:cNvSpPr>
            <a:spLocks noGrp="1"/>
          </p:cNvSpPr>
          <p:nvPr>
            <p:ph idx="1"/>
          </p:nvPr>
        </p:nvSpPr>
        <p:spPr/>
        <p:txBody>
          <a:bodyPr/>
          <a:lstStyle/>
          <a:p>
            <a:r>
              <a:rPr lang="en-US" dirty="0"/>
              <a:t>Accuracy</a:t>
            </a:r>
          </a:p>
          <a:p>
            <a:r>
              <a:rPr lang="en-US" dirty="0"/>
              <a:t>Precision</a:t>
            </a:r>
          </a:p>
          <a:p>
            <a:r>
              <a:rPr lang="en-US" dirty="0"/>
              <a:t>Recall</a:t>
            </a:r>
          </a:p>
          <a:p>
            <a:r>
              <a:rPr lang="en-US" dirty="0"/>
              <a:t>F1-Score</a:t>
            </a:r>
          </a:p>
        </p:txBody>
      </p:sp>
      <p:pic>
        <p:nvPicPr>
          <p:cNvPr id="4" name="Recorded Sound">
            <a:hlinkClick r:id="" action="ppaction://media"/>
            <a:extLst>
              <a:ext uri="{FF2B5EF4-FFF2-40B4-BE49-F238E27FC236}">
                <a16:creationId xmlns:a16="http://schemas.microsoft.com/office/drawing/2014/main" id="{73DA8A41-ECB6-E098-91DE-EAD8FECEF5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58859" y="2539583"/>
            <a:ext cx="609600" cy="609600"/>
          </a:xfrm>
          <a:prstGeom prst="rect">
            <a:avLst/>
          </a:prstGeom>
        </p:spPr>
      </p:pic>
    </p:spTree>
    <p:extLst>
      <p:ext uri="{BB962C8B-B14F-4D97-AF65-F5344CB8AC3E}">
        <p14:creationId xmlns:p14="http://schemas.microsoft.com/office/powerpoint/2010/main" val="185675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8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lstStyle/>
          <a:p>
            <a:r>
              <a:rPr lang="en-US" dirty="0"/>
              <a:t>After reviewing the performance metrics, it is determined that the logistic regression model was a good fit for the data.  </a:t>
            </a:r>
          </a:p>
          <a:p>
            <a:r>
              <a:rPr lang="en-US" dirty="0"/>
              <a:t>The high F1 and accuracy scores especially signify that the model is balanced.  </a:t>
            </a:r>
          </a:p>
          <a:p>
            <a:r>
              <a:rPr lang="en-US" dirty="0"/>
              <a:t>Neither decision class is underperforming and causing noise in our model. </a:t>
            </a:r>
          </a:p>
          <a:p>
            <a:r>
              <a:rPr lang="en-US" dirty="0"/>
              <a:t> This leads us to believe that there are plenty of words and/or phrases that can signal what the review outcome might be.</a:t>
            </a:r>
          </a:p>
        </p:txBody>
      </p:sp>
      <p:pic>
        <p:nvPicPr>
          <p:cNvPr id="4" name="Recorded Sound">
            <a:hlinkClick r:id="" action="ppaction://media"/>
            <a:extLst>
              <a:ext uri="{FF2B5EF4-FFF2-40B4-BE49-F238E27FC236}">
                <a16:creationId xmlns:a16="http://schemas.microsoft.com/office/drawing/2014/main" id="{25DC7302-40B7-F061-1EE7-EBCB14DE89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42176" y="4743138"/>
            <a:ext cx="609600" cy="609600"/>
          </a:xfrm>
          <a:prstGeom prst="rect">
            <a:avLst/>
          </a:prstGeom>
        </p:spPr>
      </p:pic>
    </p:spTree>
    <p:extLst>
      <p:ext uri="{BB962C8B-B14F-4D97-AF65-F5344CB8AC3E}">
        <p14:creationId xmlns:p14="http://schemas.microsoft.com/office/powerpoint/2010/main" val="2842274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7F07E-E993-8AD3-02DB-4CB120896CBA}"/>
              </a:ext>
            </a:extLst>
          </p:cNvPr>
          <p:cNvSpPr>
            <a:spLocks noGrp="1"/>
          </p:cNvSpPr>
          <p:nvPr>
            <p:ph type="title"/>
          </p:nvPr>
        </p:nvSpPr>
        <p:spPr>
          <a:xfrm>
            <a:off x="65777" y="-502076"/>
            <a:ext cx="10987549" cy="1325562"/>
          </a:xfrm>
        </p:spPr>
        <p:txBody>
          <a:bodyPr/>
          <a:lstStyle/>
          <a:p>
            <a:r>
              <a:rPr lang="en-US" dirty="0"/>
              <a:t>Confusion Matrix</a:t>
            </a:r>
          </a:p>
        </p:txBody>
      </p:sp>
      <p:sp>
        <p:nvSpPr>
          <p:cNvPr id="3" name="Content Placeholder 2">
            <a:extLst>
              <a:ext uri="{FF2B5EF4-FFF2-40B4-BE49-F238E27FC236}">
                <a16:creationId xmlns:a16="http://schemas.microsoft.com/office/drawing/2014/main" id="{F47FCB9F-7151-4858-1D86-49BA62831C24}"/>
              </a:ext>
            </a:extLst>
          </p:cNvPr>
          <p:cNvSpPr>
            <a:spLocks noGrp="1"/>
          </p:cNvSpPr>
          <p:nvPr>
            <p:ph idx="1"/>
          </p:nvPr>
        </p:nvSpPr>
        <p:spPr>
          <a:xfrm>
            <a:off x="152769" y="1602975"/>
            <a:ext cx="5378770" cy="4351337"/>
          </a:xfrm>
        </p:spPr>
        <p:txBody>
          <a:bodyPr/>
          <a:lstStyle/>
          <a:p>
            <a:r>
              <a:rPr lang="en-US" dirty="0"/>
              <a:t>Provides a visual of how well the classification model performed.  </a:t>
            </a:r>
          </a:p>
          <a:p>
            <a:r>
              <a:rPr lang="en-US" dirty="0"/>
              <a:t>For actual overturned results, the model predicted overturned 1,585 times and incorrectly predicted 106 times. </a:t>
            </a:r>
          </a:p>
          <a:p>
            <a:r>
              <a:rPr lang="en-US" dirty="0"/>
              <a:t> For upheld results, the model predicted upheld 2,055 time and incorrectly predicted 103 times.</a:t>
            </a:r>
          </a:p>
        </p:txBody>
      </p:sp>
      <p:pic>
        <p:nvPicPr>
          <p:cNvPr id="4" name="Picture 3">
            <a:extLst>
              <a:ext uri="{FF2B5EF4-FFF2-40B4-BE49-F238E27FC236}">
                <a16:creationId xmlns:a16="http://schemas.microsoft.com/office/drawing/2014/main" id="{A2B69796-5ED7-DE8F-8A2E-48D936DE2CF1}"/>
              </a:ext>
            </a:extLst>
          </p:cNvPr>
          <p:cNvPicPr>
            <a:picLocks noChangeAspect="1"/>
          </p:cNvPicPr>
          <p:nvPr/>
        </p:nvPicPr>
        <p:blipFill>
          <a:blip r:embed="rId5"/>
          <a:stretch>
            <a:fillRect/>
          </a:stretch>
        </p:blipFill>
        <p:spPr>
          <a:xfrm>
            <a:off x="5924064" y="1436127"/>
            <a:ext cx="4973785" cy="4358746"/>
          </a:xfrm>
          <a:prstGeom prst="rect">
            <a:avLst/>
          </a:prstGeom>
        </p:spPr>
      </p:pic>
      <p:pic>
        <p:nvPicPr>
          <p:cNvPr id="5" name="Recorded Sound">
            <a:hlinkClick r:id="" action="ppaction://media"/>
            <a:extLst>
              <a:ext uri="{FF2B5EF4-FFF2-40B4-BE49-F238E27FC236}">
                <a16:creationId xmlns:a16="http://schemas.microsoft.com/office/drawing/2014/main" id="{C38342BC-8DFB-CDB0-1D0F-C9AC295768B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565366" y="4831298"/>
            <a:ext cx="609600" cy="609600"/>
          </a:xfrm>
          <a:prstGeom prst="rect">
            <a:avLst/>
          </a:prstGeom>
        </p:spPr>
      </p:pic>
    </p:spTree>
    <p:extLst>
      <p:ext uri="{BB962C8B-B14F-4D97-AF65-F5344CB8AC3E}">
        <p14:creationId xmlns:p14="http://schemas.microsoft.com/office/powerpoint/2010/main" val="310039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90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796</TotalTime>
  <Words>1670</Words>
  <Application>Microsoft Office PowerPoint</Application>
  <PresentationFormat>Widescreen</PresentationFormat>
  <Paragraphs>96</Paragraphs>
  <Slides>14</Slides>
  <Notes>12</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Schoolbook</vt:lpstr>
      <vt:lpstr>Wingdings 2</vt:lpstr>
      <vt:lpstr>View</vt:lpstr>
      <vt:lpstr>Medical Review: Predicting Outcomes</vt:lpstr>
      <vt:lpstr>Introduction</vt:lpstr>
      <vt:lpstr>Goals</vt:lpstr>
      <vt:lpstr>Targeted Audience</vt:lpstr>
      <vt:lpstr>Data Preparation</vt:lpstr>
      <vt:lpstr>Tools Used</vt:lpstr>
      <vt:lpstr>Evaluation Methods</vt:lpstr>
      <vt:lpstr>Conclusions</vt:lpstr>
      <vt:lpstr>Confusion Matrix</vt:lpstr>
      <vt:lpstr>Important Words: Upheld Decision</vt:lpstr>
      <vt:lpstr>Important Words: Overturned Decision</vt:lpstr>
      <vt:lpstr>Recommendations </vt:lpstr>
      <vt:lpstr>Q&amp;A</vt:lpstr>
      <vt:lpstr>References</vt:lpstr>
    </vt:vector>
  </TitlesOfParts>
  <Company>UC Health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and Preventing America’s Number One Killer: Heart Disease</dc:title>
  <dc:creator>Hall, Kimberly</dc:creator>
  <cp:lastModifiedBy>Kimberly Hall</cp:lastModifiedBy>
  <cp:revision>18</cp:revision>
  <dcterms:created xsi:type="dcterms:W3CDTF">2024-05-29T14:10:34Z</dcterms:created>
  <dcterms:modified xsi:type="dcterms:W3CDTF">2025-08-06T01:12:30Z</dcterms:modified>
</cp:coreProperties>
</file>

<file path=docProps/thumbnail.jpeg>
</file>